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998" r:id="rId3"/>
    <p:sldId id="1167" r:id="rId4"/>
    <p:sldId id="1094" r:id="rId5"/>
    <p:sldId id="1119" r:id="rId6"/>
    <p:sldId id="1132" r:id="rId7"/>
    <p:sldId id="1120" r:id="rId8"/>
    <p:sldId id="1150" r:id="rId9"/>
    <p:sldId id="1164" r:id="rId10"/>
    <p:sldId id="1165" r:id="rId11"/>
    <p:sldId id="1151" r:id="rId12"/>
    <p:sldId id="1135" r:id="rId13"/>
    <p:sldId id="1166" r:id="rId14"/>
    <p:sldId id="1143" r:id="rId15"/>
    <p:sldId id="1152" r:id="rId16"/>
    <p:sldId id="1136" r:id="rId17"/>
    <p:sldId id="1156" r:id="rId18"/>
    <p:sldId id="1146" r:id="rId19"/>
    <p:sldId id="1142" r:id="rId20"/>
    <p:sldId id="1158" r:id="rId21"/>
    <p:sldId id="1129" r:id="rId22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20000"/>
      </a:spcBef>
      <a:spcAft>
        <a:spcPct val="0"/>
      </a:spcAft>
      <a:buClr>
        <a:schemeClr val="tx2"/>
      </a:buClr>
      <a:buChar char="◆"/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Char char="◆"/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Char char="◆"/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Char char="◆"/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Char char="◆"/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赵莉" initials="赵莉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42682"/>
    <a:srgbClr val="5F7450"/>
    <a:srgbClr val="C99921"/>
    <a:srgbClr val="FEF913"/>
    <a:srgbClr val="0D6939"/>
    <a:srgbClr val="7B1B54"/>
    <a:srgbClr val="AC5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543" autoAdjust="0"/>
    <p:restoredTop sz="94660" autoAdjust="0"/>
  </p:normalViewPr>
  <p:slideViewPr>
    <p:cSldViewPr>
      <p:cViewPr varScale="1">
        <p:scale>
          <a:sx n="67" d="100"/>
          <a:sy n="67" d="100"/>
        </p:scale>
        <p:origin x="84" y="10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250"/>
    </p:cViewPr>
  </p:sorterViewPr>
  <p:notesViewPr>
    <p:cSldViewPr>
      <p:cViewPr>
        <p:scale>
          <a:sx n="66" d="100"/>
          <a:sy n="66" d="100"/>
        </p:scale>
        <p:origin x="-1608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8" Type="http://schemas.openxmlformats.org/officeDocument/2006/relationships/commentAuthors" Target="commentAuthors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 altLang="zh-CN"/>
          </a:p>
        </p:txBody>
      </p:sp>
      <p:sp>
        <p:nvSpPr>
          <p:cNvPr id="476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 altLang="zh-CN"/>
          </a:p>
        </p:txBody>
      </p:sp>
      <p:sp>
        <p:nvSpPr>
          <p:cNvPr id="476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 altLang="zh-CN"/>
          </a:p>
        </p:txBody>
      </p:sp>
      <p:sp>
        <p:nvSpPr>
          <p:cNvPr id="476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3615CD90-2B73-408F-98FC-5B8A5EA2602C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l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F91695FB-58A7-4B33-8E58-2096065F2093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00800" y="228600"/>
            <a:ext cx="2057400" cy="5867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019800" cy="5867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标题，文本与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295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图表占位符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228600" y="228600"/>
            <a:ext cx="8229600" cy="5867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295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2954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9" Type="http://schemas.openxmlformats.org/officeDocument/2006/relationships/image" Target="../media/image3.png"/><Relationship Id="rId18" Type="http://schemas.openxmlformats.org/officeDocument/2006/relationships/image" Target="../media/image2.emf"/><Relationship Id="rId17" Type="http://schemas.openxmlformats.org/officeDocument/2006/relationships/image" Target="../media/image1.png"/><Relationship Id="rId16" Type="http://schemas.openxmlformats.org/officeDocument/2006/relationships/oleObject" Target="../embeddings/oleObject1.bin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229600" cy="12954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57200" y="12954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043" name="Object 6"/>
          <p:cNvGraphicFramePr/>
          <p:nvPr/>
        </p:nvGraphicFramePr>
        <p:xfrm>
          <a:off x="7740650" y="0"/>
          <a:ext cx="140335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" r:id="rId16" imgW="4648200" imgH="3400425" progId="PBrush">
                  <p:embed/>
                </p:oleObj>
              </mc:Choice>
              <mc:Fallback>
                <p:oleObj name="" r:id="rId16" imgW="4648200" imgH="3400425" progId="PBrush">
                  <p:embed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0905" r="9062"/>
                      <a:stretch>
                        <a:fillRect/>
                      </a:stretch>
                    </p:blipFill>
                    <p:spPr bwMode="auto">
                      <a:xfrm>
                        <a:off x="7740650" y="0"/>
                        <a:ext cx="1403350" cy="1268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bg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图片 1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740352" y="45368"/>
            <a:ext cx="1331640" cy="12230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楷体_GB2312" pitchFamily="49" charset="-122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楷体_GB2312" pitchFamily="49" charset="-122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楷体_GB2312" pitchFamily="49" charset="-122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楷体_GB2312" pitchFamily="49" charset="-122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楷体_GB2312" pitchFamily="49" charset="-122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楷体_GB2312" pitchFamily="49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楷体_GB2312" pitchFamily="49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  <a:ea typeface="楷体_GB2312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Blip>
          <a:blip r:embed="rId19"/>
        </a:buBlip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562100" indent="-228600" algn="l" rtl="0" fontAlgn="base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9812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7479" name="Rectangle 7"/>
          <p:cNvSpPr>
            <a:spLocks noChangeArrowheads="1"/>
          </p:cNvSpPr>
          <p:nvPr/>
        </p:nvSpPr>
        <p:spPr bwMode="auto">
          <a:xfrm>
            <a:off x="4500562" y="1196975"/>
            <a:ext cx="2879726" cy="160323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</a:ln>
          <a:effectLst/>
        </p:spPr>
        <p:txBody>
          <a:bodyPr wrap="none" anchor="ctr"/>
          <a:lstStyle/>
          <a:p>
            <a:endParaRPr lang="zh-CN" altLang="en-US" dirty="0"/>
          </a:p>
        </p:txBody>
      </p:sp>
      <p:sp>
        <p:nvSpPr>
          <p:cNvPr id="1897480" name="Rectangle 8"/>
          <p:cNvSpPr>
            <a:spLocks noChangeArrowheads="1"/>
          </p:cNvSpPr>
          <p:nvPr/>
        </p:nvSpPr>
        <p:spPr bwMode="auto">
          <a:xfrm>
            <a:off x="0" y="5572140"/>
            <a:ext cx="9144000" cy="1000132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897481" name="Text Box 9"/>
          <p:cNvSpPr txBox="1">
            <a:spLocks noChangeArrowheads="1"/>
          </p:cNvSpPr>
          <p:nvPr/>
        </p:nvSpPr>
        <p:spPr bwMode="auto">
          <a:xfrm>
            <a:off x="684213" y="2565400"/>
            <a:ext cx="7272337" cy="519113"/>
          </a:xfrm>
          <a:prstGeom prst="rect">
            <a:avLst/>
          </a:prstGeom>
          <a:noFill/>
          <a:ln w="1905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None/>
            </a:pPr>
            <a:endParaRPr lang="zh-CN" altLang="zh-CN"/>
          </a:p>
        </p:txBody>
      </p:sp>
      <p:sp>
        <p:nvSpPr>
          <p:cNvPr id="1897482" name="Text Box 10"/>
          <p:cNvSpPr txBox="1">
            <a:spLocks noChangeArrowheads="1"/>
          </p:cNvSpPr>
          <p:nvPr/>
        </p:nvSpPr>
        <p:spPr bwMode="auto">
          <a:xfrm>
            <a:off x="1142976" y="1857364"/>
            <a:ext cx="6715172" cy="1747401"/>
          </a:xfrm>
          <a:prstGeom prst="rect">
            <a:avLst/>
          </a:prstGeom>
          <a:noFill/>
          <a:ln w="19050" algn="ctr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kumimoji="0" lang="zh-CN" alt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</a:rPr>
              <a:t>学生医疗及公费报销事宜</a:t>
            </a:r>
            <a:endParaRPr kumimoji="0" lang="en-US" altLang="zh-CN" sz="4800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97483" name="Rectangle 11"/>
          <p:cNvSpPr>
            <a:spLocks noChangeArrowheads="1"/>
          </p:cNvSpPr>
          <p:nvPr/>
        </p:nvSpPr>
        <p:spPr bwMode="auto">
          <a:xfrm>
            <a:off x="755650" y="4149725"/>
            <a:ext cx="7777163" cy="523220"/>
          </a:xfrm>
          <a:prstGeom prst="rect">
            <a:avLst/>
          </a:prstGeom>
          <a:noFill/>
          <a:ln w="19050" algn="ctr">
            <a:noFill/>
            <a:miter lim="800000"/>
          </a:ln>
          <a:effectLst/>
        </p:spPr>
        <p:txBody>
          <a:bodyPr>
            <a:spAutoFit/>
          </a:bodyPr>
          <a:lstStyle/>
          <a:p>
            <a:pPr marL="342900" indent="-342900">
              <a:buFontTx/>
              <a:buNone/>
            </a:pPr>
            <a:r>
              <a:rPr kumimoji="0" lang="zh-CN" altLang="en-US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北京协和医学院医务室</a:t>
            </a:r>
            <a:endParaRPr kumimoji="0" lang="en-US" altLang="zh-CN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3" y="5611988"/>
            <a:ext cx="3096346" cy="124536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1040" y="3402234"/>
            <a:ext cx="121920" cy="5353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75" t="13304" r="7373" b="11617"/>
          <a:stretch>
            <a:fillRect/>
          </a:stretch>
        </p:blipFill>
        <p:spPr>
          <a:xfrm>
            <a:off x="107504" y="44642"/>
            <a:ext cx="5271909" cy="143059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" y="5612639"/>
            <a:ext cx="2973093" cy="1245361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 bwMode="auto">
          <a:xfrm>
            <a:off x="7380288" y="1268760"/>
            <a:ext cx="1152525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rtlCol="0" anchor="ctr"/>
          <a:lstStyle/>
          <a:p>
            <a:pPr marL="262255" indent="-262255" algn="ctr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>
              <a:solidFill>
                <a:schemeClr val="hlink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219" y="5611989"/>
            <a:ext cx="2976769" cy="124536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+mj-ea"/>
              </a:rPr>
              <a:t>公费医疗管理</a:t>
            </a:r>
            <a:r>
              <a:rPr lang="en-US" altLang="zh-CN" dirty="0">
                <a:latin typeface="+mj-ea"/>
              </a:rPr>
              <a:t>-----</a:t>
            </a:r>
            <a:r>
              <a:rPr lang="zh-CN" altLang="en-US" dirty="0">
                <a:latin typeface="+mj-ea"/>
              </a:rPr>
              <a:t>就医管理</a:t>
            </a:r>
            <a:endParaRPr lang="zh-CN" altLang="en-US" dirty="0">
              <a:latin typeface="+mj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3600" b="1" dirty="0"/>
              <a:t>门 诊：</a:t>
            </a:r>
            <a:r>
              <a:rPr lang="zh-CN" altLang="en-US" b="1" dirty="0"/>
              <a:t>由医务室开具转诊单到合同医院（</a:t>
            </a:r>
            <a:r>
              <a:rPr lang="zh-CN" altLang="en-US" dirty="0"/>
              <a:t>北京协和医院</a:t>
            </a:r>
            <a:r>
              <a:rPr lang="zh-CN" altLang="en-US" b="1" dirty="0"/>
              <a:t>）</a:t>
            </a:r>
            <a:r>
              <a:rPr lang="zh-CN" altLang="en-US" b="1" dirty="0" smtClean="0"/>
              <a:t>就诊。</a:t>
            </a:r>
            <a:endParaRPr lang="zh-CN" altLang="en-US" b="1" dirty="0"/>
          </a:p>
          <a:p>
            <a:pPr>
              <a:buNone/>
            </a:pPr>
            <a:r>
              <a:rPr lang="zh-CN" altLang="en-US" sz="3600" b="1" dirty="0"/>
              <a:t>急 诊</a:t>
            </a:r>
            <a:r>
              <a:rPr lang="zh-CN" altLang="en-US" sz="3200" b="1" dirty="0"/>
              <a:t>：</a:t>
            </a:r>
            <a:r>
              <a:rPr lang="zh-CN" altLang="en-US" b="1" dirty="0"/>
              <a:t>可就近到医保定点医院就诊</a:t>
            </a:r>
            <a:r>
              <a:rPr lang="en-US" altLang="zh-CN" b="1" dirty="0"/>
              <a:t>(</a:t>
            </a:r>
            <a:r>
              <a:rPr lang="zh-CN" altLang="en-US" b="1" dirty="0"/>
              <a:t>不</a:t>
            </a:r>
            <a:r>
              <a:rPr lang="zh-CN" altLang="en-US" b="1" dirty="0" smtClean="0"/>
              <a:t>包括个体</a:t>
            </a:r>
            <a:r>
              <a:rPr lang="zh-CN" altLang="en-US" b="1" dirty="0"/>
              <a:t>、民办、联合体</a:t>
            </a:r>
            <a:r>
              <a:rPr lang="zh-CN" altLang="en-US" b="1" dirty="0" smtClean="0"/>
              <a:t>、对内</a:t>
            </a:r>
            <a:r>
              <a:rPr lang="zh-CN" altLang="en-US" b="1" dirty="0"/>
              <a:t>服务医疗机构），仅限急诊本</a:t>
            </a:r>
            <a:r>
              <a:rPr lang="zh-CN" altLang="en-US" b="1" dirty="0" smtClean="0"/>
              <a:t>次。</a:t>
            </a:r>
            <a:endParaRPr lang="en-US" altLang="zh-CN" b="1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zh-CN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b="1" dirty="0"/>
              <a:t> </a:t>
            </a:r>
            <a:r>
              <a:rPr lang="zh-CN" altLang="en-US" sz="3200" b="1" dirty="0" smtClean="0"/>
              <a:t>需要</a:t>
            </a:r>
            <a:r>
              <a:rPr lang="zh-CN" altLang="en-US" sz="3200" b="1" dirty="0"/>
              <a:t>复诊者应回到合同医院</a:t>
            </a:r>
            <a:r>
              <a:rPr lang="zh-CN" altLang="en-US" sz="3200" b="1" dirty="0" smtClean="0"/>
              <a:t>诊治！</a:t>
            </a:r>
            <a:endParaRPr lang="zh-CN" altLang="en-US" sz="3200" b="1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229600" cy="936104"/>
          </a:xfrm>
        </p:spPr>
        <p:txBody>
          <a:bodyPr/>
          <a:lstStyle/>
          <a:p>
            <a:r>
              <a:rPr lang="zh-CN" altLang="en-US" dirty="0"/>
              <a:t>公费医疗管理</a:t>
            </a:r>
            <a:r>
              <a:rPr lang="en-US" altLang="zh-CN" dirty="0"/>
              <a:t>-----</a:t>
            </a:r>
            <a:r>
              <a:rPr lang="zh-CN" altLang="en-US" dirty="0"/>
              <a:t>就医管理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b="1" dirty="0"/>
              <a:t>开药限量：急诊</a:t>
            </a:r>
            <a:r>
              <a:rPr lang="en-US" altLang="zh-CN" b="1" dirty="0"/>
              <a:t>3</a:t>
            </a:r>
            <a:r>
              <a:rPr lang="zh-CN" altLang="en-US" b="1" dirty="0"/>
              <a:t>日，门诊</a:t>
            </a:r>
            <a:r>
              <a:rPr lang="en-US" altLang="zh-CN" b="1" dirty="0"/>
              <a:t>1</a:t>
            </a:r>
            <a:r>
              <a:rPr lang="zh-CN" altLang="en-US" b="1" dirty="0"/>
              <a:t>周，</a:t>
            </a:r>
            <a:endParaRPr lang="zh-CN" altLang="en-US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b="1" dirty="0"/>
              <a:t>             慢性病</a:t>
            </a:r>
            <a:r>
              <a:rPr lang="en-US" altLang="zh-CN" b="1" dirty="0"/>
              <a:t>2</a:t>
            </a:r>
            <a:r>
              <a:rPr lang="zh-CN" altLang="en-US" b="1" dirty="0"/>
              <a:t>周</a:t>
            </a:r>
            <a:endParaRPr lang="zh-CN" altLang="en-US" b="1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b="1" dirty="0"/>
              <a:t>转 院：由合同医院开具证明，经医务</a:t>
            </a:r>
            <a:endParaRPr lang="en-US" altLang="zh-CN" b="1" dirty="0"/>
          </a:p>
          <a:p>
            <a:pPr marL="0" indent="0" eaLnBrk="1" hangingPunct="1">
              <a:buNone/>
            </a:pPr>
            <a:r>
              <a:rPr lang="en-US" altLang="zh-CN" b="1" dirty="0"/>
              <a:t>               </a:t>
            </a:r>
            <a:r>
              <a:rPr lang="zh-CN" altLang="en-US" b="1" dirty="0" smtClean="0"/>
              <a:t>室</a:t>
            </a:r>
            <a:r>
              <a:rPr lang="zh-CN" altLang="en-US" b="1" dirty="0"/>
              <a:t>同意方可到其他医院就医</a:t>
            </a:r>
            <a:endParaRPr lang="zh-CN" altLang="en-US" b="1" dirty="0"/>
          </a:p>
          <a:p>
            <a:pPr eaLnBrk="1" hangingPunct="1">
              <a:buFont typeface="Arial" panose="020B0604020202020204" pitchFamily="34" charset="0"/>
              <a:buChar char="•"/>
            </a:pPr>
            <a:endParaRPr lang="zh-CN" altLang="en-US" b="1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b="1" dirty="0"/>
              <a:t>费用需先垫付  </a:t>
            </a:r>
            <a:endParaRPr lang="zh-CN" altLang="en-US" b="1" dirty="0"/>
          </a:p>
          <a:p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96267"/>
            <a:ext cx="8229600" cy="1295400"/>
          </a:xfrm>
        </p:spPr>
        <p:txBody>
          <a:bodyPr/>
          <a:lstStyle/>
          <a:p>
            <a:r>
              <a:rPr lang="zh-CN" altLang="en-US" dirty="0"/>
              <a:t>医疗费用报销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门、急诊医药费用由所在所院报销。</a:t>
            </a:r>
            <a:endParaRPr lang="en-US" altLang="zh-CN" b="1" dirty="0">
              <a:latin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b="1" dirty="0">
              <a:latin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住院医药费用由学生送到校公费医疗办公室核对后，经北京市医保中心再次审核后，按比例报销。</a:t>
            </a:r>
            <a:endParaRPr lang="zh-CN" altLang="en-US" b="1" dirty="0">
              <a:latin typeface="+mn-ea"/>
            </a:endParaRPr>
          </a:p>
          <a:p>
            <a:pPr marL="0" indent="0">
              <a:buNone/>
            </a:pPr>
            <a:endParaRPr lang="zh-CN" altLang="en-US" b="1" dirty="0">
              <a:latin typeface="+mn-ea"/>
            </a:endParaRPr>
          </a:p>
          <a:p>
            <a:pPr marL="0" indent="0">
              <a:buNone/>
            </a:pPr>
            <a:endParaRPr lang="zh-CN" altLang="en-US" b="1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295400"/>
          </a:xfrm>
        </p:spPr>
        <p:txBody>
          <a:bodyPr/>
          <a:lstStyle/>
          <a:p>
            <a:r>
              <a:rPr lang="zh-CN" altLang="en-US" dirty="0"/>
              <a:t>不予报销的情况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864" y="1340768"/>
            <a:ext cx="7772400" cy="475523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dirty="0">
                <a:latin typeface="+mn-ea"/>
              </a:rPr>
              <a:t>1</a:t>
            </a:r>
            <a:r>
              <a:rPr lang="zh-CN" altLang="en-US" b="1" dirty="0">
                <a:latin typeface="+mn-ea"/>
              </a:rPr>
              <a:t>、未经转诊到非指定医院就诊，临床实习期间利用工作之便私自开具处方，并做各种检查、治疗者</a:t>
            </a:r>
            <a:endParaRPr lang="zh-CN" altLang="en-US" b="1" dirty="0"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dirty="0">
                <a:latin typeface="+mn-ea"/>
              </a:rPr>
              <a:t>2</a:t>
            </a:r>
            <a:r>
              <a:rPr lang="zh-CN" altLang="en-US" b="1" dirty="0">
                <a:latin typeface="+mn-ea"/>
              </a:rPr>
              <a:t>、超出北京市医保中心规定的报销范围内的药品、材料费、检查费、会诊费、治疗费</a:t>
            </a:r>
            <a:endParaRPr lang="zh-CN" altLang="en-US" b="1" dirty="0"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dirty="0">
                <a:latin typeface="+mn-ea"/>
              </a:rPr>
              <a:t>3</a:t>
            </a:r>
            <a:r>
              <a:rPr lang="zh-CN" altLang="en-US" b="1" dirty="0">
                <a:latin typeface="+mn-ea"/>
              </a:rPr>
              <a:t>、自行修改处方，增加药量和检查项目，临床用于科研的检查和药品</a:t>
            </a:r>
            <a:endParaRPr lang="zh-CN" altLang="en-US" b="1" dirty="0">
              <a:latin typeface="+mn-ea"/>
            </a:endParaRPr>
          </a:p>
          <a:p>
            <a:pPr>
              <a:buNone/>
            </a:pPr>
            <a:r>
              <a:rPr lang="en-US" altLang="zh-CN" b="1" dirty="0" smtClean="0">
                <a:latin typeface="+mn-ea"/>
              </a:rPr>
              <a:t>4</a:t>
            </a:r>
            <a:r>
              <a:rPr lang="zh-CN" altLang="en-US" b="1" dirty="0">
                <a:latin typeface="+mn-ea"/>
              </a:rPr>
              <a:t>、各科开药超出本科范围或超量开药，限级用药，非适应症用药及未经挂号做的各项检查、化验、开具的处方</a:t>
            </a:r>
            <a:endParaRPr lang="zh-CN" altLang="en-US" b="1" dirty="0">
              <a:latin typeface="+mn-ea"/>
            </a:endParaRPr>
          </a:p>
          <a:p>
            <a:pPr>
              <a:buNone/>
            </a:pPr>
            <a:endParaRPr lang="zh-CN" altLang="en-US" b="1" dirty="0">
              <a:latin typeface="+mn-ea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285875"/>
          </a:xfrm>
        </p:spPr>
        <p:txBody>
          <a:bodyPr/>
          <a:lstStyle/>
          <a:p>
            <a:r>
              <a:rPr lang="zh-CN" altLang="en-US" dirty="0"/>
              <a:t>不予报销的情况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552" y="1340768"/>
            <a:ext cx="7772400" cy="475523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dirty="0" smtClean="0">
                <a:latin typeface="+mn-ea"/>
              </a:rPr>
              <a:t> 5</a:t>
            </a:r>
            <a:r>
              <a:rPr lang="zh-CN" altLang="en-US" b="1" dirty="0" smtClean="0">
                <a:latin typeface="+mn-ea"/>
              </a:rPr>
              <a:t>、</a:t>
            </a:r>
            <a:r>
              <a:rPr lang="zh-CN" altLang="en-US" b="1" dirty="0">
                <a:latin typeface="+mn-ea"/>
              </a:rPr>
              <a:t>体检费用及自己要求做的各种检查及化验检查</a:t>
            </a:r>
            <a:endParaRPr lang="zh-CN" altLang="en-US" b="1" dirty="0"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dirty="0" smtClean="0">
                <a:latin typeface="+mn-ea"/>
              </a:rPr>
              <a:t> 6</a:t>
            </a:r>
            <a:r>
              <a:rPr lang="zh-CN" altLang="en-US" b="1" dirty="0" smtClean="0">
                <a:latin typeface="+mn-ea"/>
              </a:rPr>
              <a:t>、</a:t>
            </a:r>
            <a:r>
              <a:rPr lang="zh-CN" altLang="en-US" b="1" dirty="0">
                <a:latin typeface="+mn-ea"/>
              </a:rPr>
              <a:t>非本人就诊发生的费用</a:t>
            </a:r>
            <a:r>
              <a:rPr lang="zh-CN" altLang="en-US" b="1" dirty="0" smtClean="0">
                <a:latin typeface="+mn-ea"/>
              </a:rPr>
              <a:t>。</a:t>
            </a:r>
            <a:endParaRPr lang="en-US" altLang="zh-CN" b="1" dirty="0" smtClean="0"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dirty="0" smtClean="0">
                <a:latin typeface="+mn-ea"/>
              </a:rPr>
              <a:t> 7</a:t>
            </a:r>
            <a:r>
              <a:rPr lang="zh-CN" altLang="en-US" b="1" dirty="0" smtClean="0">
                <a:latin typeface="+mn-ea"/>
              </a:rPr>
              <a:t>、</a:t>
            </a:r>
            <a:r>
              <a:rPr lang="zh-CN" altLang="en-US" b="1" dirty="0">
                <a:latin typeface="+mn-ea"/>
              </a:rPr>
              <a:t>各类会议</a:t>
            </a:r>
            <a:r>
              <a:rPr lang="zh-CN" altLang="en-US" b="1" dirty="0" smtClean="0">
                <a:latin typeface="+mn-ea"/>
              </a:rPr>
              <a:t>、军训</a:t>
            </a:r>
            <a:r>
              <a:rPr lang="zh-CN" altLang="en-US" b="1" dirty="0">
                <a:latin typeface="+mn-ea"/>
              </a:rPr>
              <a:t>、社会实践及用于科学研究的医药费</a:t>
            </a:r>
            <a:endParaRPr lang="zh-CN" altLang="en-US" b="1" dirty="0"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CN" b="1" dirty="0" smtClean="0">
                <a:latin typeface="+mn-ea"/>
              </a:rPr>
              <a:t> 8</a:t>
            </a:r>
            <a:r>
              <a:rPr lang="zh-CN" altLang="en-US" b="1" dirty="0" smtClean="0">
                <a:latin typeface="+mn-ea"/>
              </a:rPr>
              <a:t>、</a:t>
            </a:r>
            <a:r>
              <a:rPr lang="zh-CN" altLang="en-US" b="1" dirty="0">
                <a:latin typeface="+mn-ea"/>
              </a:rPr>
              <a:t>因打架、斗殴、酗酒、自杀、交通肇事、医疗事故等发生的一切费用</a:t>
            </a:r>
            <a:endParaRPr lang="zh-CN" altLang="en-US" b="1" dirty="0">
              <a:latin typeface="+mn-ea"/>
            </a:endParaRPr>
          </a:p>
          <a:p>
            <a:pPr>
              <a:buNone/>
            </a:pPr>
            <a:r>
              <a:rPr lang="en-US" altLang="zh-CN" b="1" dirty="0" smtClean="0">
                <a:latin typeface="+mn-ea"/>
              </a:rPr>
              <a:t> 9</a:t>
            </a:r>
            <a:r>
              <a:rPr lang="zh-CN" altLang="en-US" b="1" dirty="0">
                <a:latin typeface="+mn-ea"/>
              </a:rPr>
              <a:t>、门诊的孕期检查、治疗费及产后住院费</a:t>
            </a:r>
            <a:r>
              <a:rPr lang="zh-CN" altLang="en-US" b="1" dirty="0" smtClean="0">
                <a:latin typeface="+mn-ea"/>
              </a:rPr>
              <a:t>用</a:t>
            </a:r>
            <a:endParaRPr lang="en-US" altLang="zh-CN" b="1" dirty="0" smtClean="0">
              <a:latin typeface="+mn-ea"/>
            </a:endParaRPr>
          </a:p>
          <a:p>
            <a:pPr>
              <a:buNone/>
            </a:pPr>
            <a:r>
              <a:rPr lang="en-US" altLang="zh-CN" dirty="0" smtClean="0"/>
              <a:t>10</a:t>
            </a:r>
            <a:r>
              <a:rPr lang="zh-CN" altLang="en-US" dirty="0" smtClean="0"/>
              <a:t>、</a:t>
            </a:r>
            <a:r>
              <a:rPr lang="zh-CN" altLang="en-US" b="1" dirty="0">
                <a:latin typeface="+mn-ea"/>
              </a:rPr>
              <a:t>各种预防、保健、整容、矫形及非治疗必须的诊疗项目费用等</a:t>
            </a:r>
            <a:endParaRPr lang="zh-CN" altLang="en-US" b="1" dirty="0">
              <a:latin typeface="+mn-ea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住院费用报销相关规定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zh-CN" altLang="en-US" sz="2800" b="1" dirty="0"/>
              <a:t>报销费用范围：住院费用超过</a:t>
            </a:r>
            <a:r>
              <a:rPr lang="en-US" altLang="zh-CN" sz="2800" b="1" dirty="0"/>
              <a:t>300</a:t>
            </a:r>
            <a:r>
              <a:rPr lang="zh-CN" altLang="en-US" sz="2800" b="1" dirty="0"/>
              <a:t>元以上的部分（不包含自付项目）</a:t>
            </a:r>
            <a:endParaRPr lang="en-US" altLang="zh-CN" sz="2800" b="1" dirty="0"/>
          </a:p>
          <a:p>
            <a:pPr marL="457200" lvl="1" indent="0">
              <a:buNone/>
            </a:pPr>
            <a:r>
              <a:rPr lang="zh-CN" altLang="en-US" sz="2800" b="1" dirty="0" smtClean="0"/>
              <a:t> 北京市</a:t>
            </a:r>
            <a:r>
              <a:rPr lang="zh-CN" altLang="en-US" sz="2800" b="1" dirty="0"/>
              <a:t>医保中心报销</a:t>
            </a:r>
            <a:r>
              <a:rPr lang="en-US" altLang="zh-CN" sz="2800" b="1" dirty="0"/>
              <a:t>80</a:t>
            </a:r>
            <a:r>
              <a:rPr lang="zh-CN" altLang="en-US" sz="2800" b="1" dirty="0"/>
              <a:t>％；</a:t>
            </a:r>
            <a:endParaRPr lang="en-US" altLang="zh-CN" sz="2800" b="1" dirty="0"/>
          </a:p>
          <a:p>
            <a:pPr marL="457200" lvl="1" indent="0">
              <a:buNone/>
            </a:pPr>
            <a:r>
              <a:rPr lang="zh-CN" altLang="en-US" sz="2800" b="1" dirty="0" smtClean="0"/>
              <a:t> 本校</a:t>
            </a:r>
            <a:r>
              <a:rPr lang="zh-CN" altLang="en-US" sz="2800" b="1" dirty="0"/>
              <a:t>承担</a:t>
            </a:r>
            <a:r>
              <a:rPr lang="en-US" altLang="zh-CN" sz="2800" b="1" dirty="0"/>
              <a:t>10%</a:t>
            </a:r>
            <a:endParaRPr lang="en-US" altLang="zh-CN" sz="2800" b="1" dirty="0"/>
          </a:p>
          <a:p>
            <a:pPr marL="457200" lvl="1" indent="0">
              <a:buNone/>
            </a:pPr>
            <a:r>
              <a:rPr lang="zh-CN" altLang="en-US" sz="2800" b="1" dirty="0" smtClean="0"/>
              <a:t> 学生</a:t>
            </a:r>
            <a:r>
              <a:rPr lang="zh-CN" altLang="en-US" sz="2800" b="1" dirty="0"/>
              <a:t>自付</a:t>
            </a:r>
            <a:r>
              <a:rPr lang="en-US" altLang="zh-CN" sz="2800" b="1" dirty="0"/>
              <a:t>10%</a:t>
            </a:r>
            <a:endParaRPr lang="en-US" altLang="zh-CN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特殊情况报销规定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b="1" dirty="0">
                <a:latin typeface="+mn-ea"/>
              </a:rPr>
              <a:t>1</a:t>
            </a:r>
            <a:r>
              <a:rPr lang="zh-CN" altLang="en-US" b="1" dirty="0">
                <a:latin typeface="+mn-ea"/>
              </a:rPr>
              <a:t>、因病休学</a:t>
            </a:r>
            <a:r>
              <a:rPr lang="en-US" altLang="zh-CN" b="1" dirty="0">
                <a:latin typeface="+mn-ea"/>
              </a:rPr>
              <a:t>1</a:t>
            </a:r>
            <a:r>
              <a:rPr lang="zh-CN" altLang="en-US" b="1" dirty="0">
                <a:latin typeface="+mn-ea"/>
              </a:rPr>
              <a:t>年或因病</a:t>
            </a:r>
            <a:r>
              <a:rPr lang="en-US" altLang="zh-CN" b="1" dirty="0">
                <a:latin typeface="+mn-ea"/>
              </a:rPr>
              <a:t>1</a:t>
            </a:r>
            <a:r>
              <a:rPr lang="zh-CN" altLang="en-US" b="1" dirty="0">
                <a:latin typeface="+mn-ea"/>
              </a:rPr>
              <a:t>年之内不能分配的毕业生，其门诊医疗费报销额累计不得超过休学期间标准费用（</a:t>
            </a:r>
            <a:r>
              <a:rPr lang="en-US" altLang="zh-CN" b="1" dirty="0">
                <a:latin typeface="+mn-ea"/>
              </a:rPr>
              <a:t>90</a:t>
            </a:r>
            <a:r>
              <a:rPr lang="zh-CN" altLang="en-US" b="1" dirty="0">
                <a:latin typeface="+mn-ea"/>
              </a:rPr>
              <a:t>元</a:t>
            </a:r>
            <a:r>
              <a:rPr lang="en-US" altLang="zh-CN" b="1" dirty="0">
                <a:latin typeface="+mn-ea"/>
              </a:rPr>
              <a:t>/</a:t>
            </a:r>
            <a:r>
              <a:rPr lang="zh-CN" altLang="en-US" b="1" dirty="0">
                <a:latin typeface="+mn-ea"/>
              </a:rPr>
              <a:t>年）的</a:t>
            </a:r>
            <a:r>
              <a:rPr lang="en-US" altLang="zh-CN" b="1" dirty="0">
                <a:latin typeface="+mn-ea"/>
              </a:rPr>
              <a:t>2</a:t>
            </a:r>
            <a:r>
              <a:rPr lang="zh-CN" altLang="en-US" b="1" dirty="0">
                <a:latin typeface="+mn-ea"/>
              </a:rPr>
              <a:t>倍。</a:t>
            </a:r>
            <a:endParaRPr lang="zh-CN" altLang="en-US" b="1" dirty="0">
              <a:latin typeface="+mn-ea"/>
            </a:endParaRPr>
          </a:p>
          <a:p>
            <a:pPr>
              <a:buNone/>
            </a:pPr>
            <a:r>
              <a:rPr lang="en-US" altLang="zh-CN" b="1" dirty="0">
                <a:latin typeface="+mn-ea"/>
              </a:rPr>
              <a:t>2</a:t>
            </a:r>
            <a:r>
              <a:rPr lang="zh-CN" altLang="en-US" b="1" dirty="0">
                <a:latin typeface="+mn-ea"/>
              </a:rPr>
              <a:t>、</a:t>
            </a:r>
            <a:r>
              <a:rPr lang="zh-CN" altLang="en-US" b="1" dirty="0" smtClean="0">
                <a:latin typeface="+mn-ea"/>
              </a:rPr>
              <a:t>寒假</a:t>
            </a:r>
            <a:r>
              <a:rPr lang="zh-CN" altLang="en-US" b="1" dirty="0">
                <a:latin typeface="+mn-ea"/>
              </a:rPr>
              <a:t>期间按照每月标准</a:t>
            </a:r>
            <a:r>
              <a:rPr lang="zh-CN" altLang="en-US" b="1" dirty="0" smtClean="0">
                <a:latin typeface="+mn-ea"/>
              </a:rPr>
              <a:t>费的</a:t>
            </a:r>
            <a:r>
              <a:rPr lang="en-US" altLang="zh-CN" b="1" dirty="0" smtClean="0">
                <a:latin typeface="+mn-ea"/>
              </a:rPr>
              <a:t>1.5</a:t>
            </a:r>
            <a:r>
              <a:rPr lang="zh-CN" altLang="en-US" b="1" dirty="0">
                <a:latin typeface="+mn-ea"/>
              </a:rPr>
              <a:t>倍</a:t>
            </a:r>
            <a:r>
              <a:rPr lang="zh-CN" altLang="en-US" b="1" dirty="0" smtClean="0">
                <a:latin typeface="+mn-ea"/>
              </a:rPr>
              <a:t>报销</a:t>
            </a:r>
            <a:r>
              <a:rPr lang="zh-CN" altLang="en-US" b="1" dirty="0">
                <a:latin typeface="+mn-ea"/>
              </a:rPr>
              <a:t>；</a:t>
            </a:r>
            <a:r>
              <a:rPr lang="zh-CN" altLang="en-US" b="1" dirty="0" smtClean="0">
                <a:latin typeface="+mn-ea"/>
              </a:rPr>
              <a:t>暑假期</a:t>
            </a:r>
            <a:r>
              <a:rPr lang="zh-CN" altLang="en-US" b="1" dirty="0">
                <a:latin typeface="+mn-ea"/>
              </a:rPr>
              <a:t>间按照每月标准费</a:t>
            </a:r>
            <a:r>
              <a:rPr lang="zh-CN" altLang="en-US" b="1" dirty="0" smtClean="0">
                <a:latin typeface="+mn-ea"/>
              </a:rPr>
              <a:t>的</a:t>
            </a:r>
            <a:r>
              <a:rPr lang="en-US" altLang="zh-CN" b="1" dirty="0">
                <a:latin typeface="+mn-ea"/>
              </a:rPr>
              <a:t>2</a:t>
            </a:r>
            <a:r>
              <a:rPr lang="zh-CN" altLang="en-US" b="1" dirty="0" smtClean="0">
                <a:latin typeface="+mn-ea"/>
              </a:rPr>
              <a:t>倍报销</a:t>
            </a:r>
            <a:r>
              <a:rPr lang="zh-CN" altLang="en-US" b="1" dirty="0" smtClean="0">
                <a:latin typeface="+mn-ea"/>
              </a:rPr>
              <a:t>。</a:t>
            </a:r>
            <a:endParaRPr lang="zh-CN" altLang="en-US" b="1" dirty="0">
              <a:latin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solidFill>
                  <a:srgbClr val="FF0000"/>
                </a:solidFill>
                <a:effectLst/>
                <a:latin typeface="宋体" panose="02010600030101010101" pitchFamily="2" charset="-122"/>
              </a:rPr>
              <a:t>住院费用报销流程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324544" y="1268760"/>
            <a:ext cx="7844408" cy="4495800"/>
          </a:xfrm>
        </p:spPr>
        <p:txBody>
          <a:bodyPr/>
          <a:lstStyle/>
          <a:p>
            <a:pPr lvl="2">
              <a:buClr>
                <a:schemeClr val="tx2"/>
              </a:buClr>
            </a:pPr>
            <a:r>
              <a:rPr lang="zh-CN" altLang="en-US" sz="2800" b="1" dirty="0"/>
              <a:t>本人持身份证、学生证、在读证明（所院出具并加盖公章）、出院诊断证明、住院收费专用收据、住院费用清单、住院收费项目明细、转院单（非合同医院住院）  </a:t>
            </a:r>
            <a:endParaRPr lang="zh-CN" altLang="en-US" sz="2800" b="1" dirty="0"/>
          </a:p>
          <a:p>
            <a:pPr lvl="2">
              <a:buClr>
                <a:schemeClr val="tx2"/>
              </a:buClr>
            </a:pPr>
            <a:r>
              <a:rPr lang="zh-CN" altLang="en-US" sz="2800" b="1" dirty="0"/>
              <a:t> 经公费医疗办公室审核 、结算，出具公费医疗住院医药费报销凭证    </a:t>
            </a:r>
            <a:endParaRPr lang="zh-CN" altLang="en-US" sz="2800" b="1" dirty="0"/>
          </a:p>
          <a:p>
            <a:pPr lvl="2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zh-CN" altLang="en-US" sz="2800" b="1" dirty="0"/>
              <a:t>本人持以上单据到所院财务处确认予以报销 </a:t>
            </a:r>
            <a:r>
              <a:rPr lang="zh-CN" altLang="en-US" sz="3200" b="1" dirty="0"/>
              <a:t> </a:t>
            </a:r>
            <a:endParaRPr lang="zh-CN" altLang="en-US" sz="2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报 销 期 限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9557" y="1700808"/>
            <a:ext cx="7772400" cy="413576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b="1" dirty="0" smtClean="0">
                <a:latin typeface="+mn-ea"/>
              </a:rPr>
              <a:t>1</a:t>
            </a:r>
            <a:r>
              <a:rPr lang="zh-CN" altLang="en-US" b="1" dirty="0" smtClean="0">
                <a:latin typeface="+mn-ea"/>
              </a:rPr>
              <a:t>、门</a:t>
            </a:r>
            <a:r>
              <a:rPr lang="zh-CN" altLang="en-US" b="1" dirty="0">
                <a:latin typeface="+mn-ea"/>
              </a:rPr>
              <a:t>急诊医药费用报销不得</a:t>
            </a:r>
            <a:r>
              <a:rPr lang="zh-CN" altLang="en-US" b="1" dirty="0" smtClean="0">
                <a:latin typeface="+mn-ea"/>
              </a:rPr>
              <a:t>超过就诊日期六个月</a:t>
            </a:r>
            <a:r>
              <a:rPr lang="zh-CN" altLang="en-US" b="1" dirty="0">
                <a:latin typeface="+mn-ea"/>
              </a:rPr>
              <a:t>，住院费用不得超过出院</a:t>
            </a:r>
            <a:r>
              <a:rPr lang="zh-CN" altLang="en-US" b="1" dirty="0" smtClean="0">
                <a:latin typeface="+mn-ea"/>
              </a:rPr>
              <a:t>日期两个月。</a:t>
            </a:r>
            <a:endParaRPr lang="en-US" altLang="zh-CN" b="1" dirty="0" smtClean="0">
              <a:latin typeface="+mn-ea"/>
            </a:endParaRPr>
          </a:p>
          <a:p>
            <a:pPr>
              <a:buFontTx/>
              <a:buNone/>
            </a:pPr>
            <a:endParaRPr lang="en-US" altLang="zh-CN" b="1" dirty="0" smtClean="0">
              <a:latin typeface="+mn-ea"/>
            </a:endParaRPr>
          </a:p>
          <a:p>
            <a:pPr>
              <a:buFontTx/>
              <a:buNone/>
            </a:pPr>
            <a:r>
              <a:rPr lang="en-US" altLang="zh-CN" b="1" dirty="0" smtClean="0">
                <a:latin typeface="+mn-ea"/>
              </a:rPr>
              <a:t>2</a:t>
            </a:r>
            <a:r>
              <a:rPr lang="zh-CN" altLang="en-US" b="1" dirty="0" smtClean="0">
                <a:latin typeface="+mn-ea"/>
              </a:rPr>
              <a:t>、本年度所有医疗费用清单必须在当年完成（十二月份费用清单必须在次年</a:t>
            </a:r>
            <a:r>
              <a:rPr lang="en-US" altLang="zh-CN" b="1" dirty="0" smtClean="0">
                <a:latin typeface="+mn-ea"/>
              </a:rPr>
              <a:t>1</a:t>
            </a:r>
            <a:r>
              <a:rPr lang="zh-CN" altLang="en-US" b="1" dirty="0" smtClean="0">
                <a:latin typeface="+mn-ea"/>
              </a:rPr>
              <a:t>月</a:t>
            </a:r>
            <a:r>
              <a:rPr lang="en-US" altLang="zh-CN" b="1" dirty="0" smtClean="0">
                <a:latin typeface="+mn-ea"/>
              </a:rPr>
              <a:t>18</a:t>
            </a:r>
            <a:r>
              <a:rPr lang="zh-CN" altLang="en-US" b="1" dirty="0" smtClean="0">
                <a:latin typeface="+mn-ea"/>
              </a:rPr>
              <a:t>日之前完成）。</a:t>
            </a:r>
            <a:endParaRPr lang="en-US" altLang="zh-CN" b="1" dirty="0" smtClean="0">
              <a:latin typeface="+mn-ea"/>
            </a:endParaRPr>
          </a:p>
          <a:p>
            <a:pPr>
              <a:buFontTx/>
              <a:buNone/>
            </a:pPr>
            <a:r>
              <a:rPr lang="en-US" altLang="zh-CN" b="1" dirty="0">
                <a:latin typeface="+mn-ea"/>
              </a:rPr>
              <a:t> </a:t>
            </a:r>
            <a:r>
              <a:rPr lang="en-US" altLang="zh-CN" b="1" dirty="0" smtClean="0">
                <a:latin typeface="+mn-ea"/>
              </a:rPr>
              <a:t> </a:t>
            </a:r>
            <a:endParaRPr lang="en-US" altLang="zh-CN" b="1" dirty="0" smtClean="0">
              <a:latin typeface="+mn-ea"/>
            </a:endParaRPr>
          </a:p>
          <a:p>
            <a:pPr>
              <a:buFontTx/>
              <a:buNone/>
            </a:pPr>
            <a:r>
              <a:rPr lang="en-US" altLang="zh-CN" b="1" dirty="0">
                <a:latin typeface="+mn-ea"/>
              </a:rPr>
              <a:t> </a:t>
            </a:r>
            <a:r>
              <a:rPr lang="en-US" altLang="zh-CN" b="1" dirty="0" smtClean="0">
                <a:latin typeface="+mn-ea"/>
              </a:rPr>
              <a:t>            </a:t>
            </a:r>
            <a:r>
              <a:rPr lang="zh-CN" altLang="en-US" sz="3600" b="1" i="1" dirty="0" smtClean="0">
                <a:latin typeface="+mn-ea"/>
              </a:rPr>
              <a:t>过时</a:t>
            </a:r>
            <a:r>
              <a:rPr lang="zh-CN" altLang="en-US" sz="3600" b="1" i="1" dirty="0">
                <a:latin typeface="+mn-ea"/>
              </a:rPr>
              <a:t>不予报销！</a:t>
            </a:r>
            <a:endParaRPr lang="zh-CN" altLang="en-US" sz="3600" b="1" i="1" dirty="0">
              <a:latin typeface="+mn-ea"/>
            </a:endParaRP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 idx="4294967295"/>
          </p:nvPr>
        </p:nvSpPr>
        <p:spPr>
          <a:xfrm>
            <a:off x="685800" y="2204864"/>
            <a:ext cx="7772400" cy="1470025"/>
          </a:xfrm>
        </p:spPr>
        <p:txBody>
          <a:bodyPr/>
          <a:lstStyle/>
          <a:p>
            <a:r>
              <a:rPr lang="zh-CN" altLang="en-US" dirty="0"/>
              <a:t>公费医疗报销联系人：马芳芳</a:t>
            </a:r>
            <a:br>
              <a:rPr lang="en-US" altLang="zh-CN" dirty="0"/>
            </a:br>
            <a:br>
              <a:rPr lang="en-US" altLang="zh-CN" dirty="0"/>
            </a:br>
            <a:r>
              <a:rPr lang="zh-CN" altLang="en-US" dirty="0"/>
              <a:t>联系电话：</a:t>
            </a:r>
            <a:r>
              <a:rPr lang="en-US" altLang="zh-CN" dirty="0"/>
              <a:t>65105996</a:t>
            </a:r>
            <a:br>
              <a:rPr lang="en-US" altLang="zh-CN" dirty="0"/>
            </a:b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80268"/>
            <a:ext cx="8229600" cy="1295400"/>
          </a:xfrm>
        </p:spPr>
        <p:txBody>
          <a:bodyPr/>
          <a:lstStyle/>
          <a:p>
            <a:r>
              <a:rPr lang="zh-CN" altLang="en-US" dirty="0"/>
              <a:t>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医务室概况</a:t>
            </a:r>
            <a:endParaRPr lang="en-US" altLang="zh-CN" b="1" dirty="0">
              <a:latin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学生就医须知</a:t>
            </a:r>
            <a:endParaRPr lang="en-US" altLang="zh-CN" b="1" dirty="0">
              <a:latin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传染病</a:t>
            </a:r>
            <a:r>
              <a:rPr lang="zh-CN" altLang="en-US" b="1" dirty="0" smtClean="0">
                <a:latin typeface="+mn-ea"/>
              </a:rPr>
              <a:t>防治</a:t>
            </a:r>
            <a:endParaRPr lang="en-US" altLang="zh-CN" b="1" dirty="0">
              <a:latin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公费医疗管理</a:t>
            </a:r>
            <a:endParaRPr lang="en-US" altLang="zh-CN" b="1" dirty="0">
              <a:latin typeface="+mn-ea"/>
            </a:endParaRP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 bwMode="auto">
          <a:xfrm>
            <a:off x="7740352" y="44624"/>
            <a:ext cx="1368152" cy="122413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</a:ln>
        </p:spPr>
        <p:txBody>
          <a:bodyPr rtlCol="0" anchor="ctr"/>
          <a:lstStyle/>
          <a:p>
            <a:pPr marL="262255" indent="-262255" algn="ctr" eaLnBrk="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000" b="1">
              <a:solidFill>
                <a:schemeClr val="hlink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69" y="620688"/>
            <a:ext cx="8656262" cy="586865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990600" y="2762057"/>
            <a:ext cx="7239000" cy="1585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None/>
            </a:pPr>
            <a:r>
              <a:rPr kumimoji="1" lang="en-US" altLang="zh-CN" sz="9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  <a:ea typeface="华文新魏" panose="02010800040101010101" pitchFamily="2" charset="-122"/>
              </a:rPr>
              <a:t>Thanks</a:t>
            </a:r>
            <a:r>
              <a:rPr kumimoji="1" lang="zh-CN" altLang="en-US" sz="98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anose="02040602050305030304" pitchFamily="18" charset="0"/>
                <a:ea typeface="华文新魏" panose="02010800040101010101" pitchFamily="2" charset="-122"/>
              </a:rPr>
              <a:t>！</a:t>
            </a:r>
            <a:endParaRPr kumimoji="1" lang="zh-CN" altLang="en-US" sz="9800" b="1" i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anose="02040602050305030304" pitchFamily="18" charset="0"/>
              <a:ea typeface="华文新魏" panose="0201080004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医务室概况</a:t>
            </a:r>
            <a:endParaRPr lang="en-US" dirty="0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9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号院新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18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楼一层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(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研究生院楼下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)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FontTx/>
              <a:buChar char="•"/>
            </a:pP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主要职能    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   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 门诊诊疗、预防保健、健康体检、传染病的防治和突发公共卫生事件的应急处理、公费医疗管理、学生计划生育管理工作、校红十字会日常工作、无偿献血工作、临时性医疗保障任务 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442914"/>
            <a:ext cx="5915036" cy="985822"/>
          </a:xfrm>
        </p:spPr>
        <p:txBody>
          <a:bodyPr/>
          <a:lstStyle/>
          <a:p>
            <a:r>
              <a:rPr lang="zh-CN" altLang="en-US" dirty="0"/>
              <a:t>学生就医须知</a:t>
            </a:r>
            <a:endParaRPr lang="zh-CN" altLang="en-US" dirty="0"/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340768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en-US" altLang="zh-CN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、学生就诊时请出示本人学生证。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b="1" dirty="0" smtClean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凭处方取药无需当场交费。药费每半年根据规定一次性扣除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就诊尊重校医的诊疗行为，不得点名开药。不得替他人代开药。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门诊开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药急性病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不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超过一周量，慢性病不超过两周量。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每次开药品种不超过三种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en-US" altLang="zh-CN" b="1" dirty="0" smtClean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 5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、医务室每周三下午停诊。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8229600" cy="1295400"/>
          </a:xfrm>
        </p:spPr>
        <p:txBody>
          <a:bodyPr/>
          <a:lstStyle/>
          <a:p>
            <a:r>
              <a:rPr lang="zh-CN" altLang="en-US" sz="4000" dirty="0">
                <a:latin typeface="楷体_GB2312" pitchFamily="49" charset="-122"/>
                <a:ea typeface="楷体_GB2312" pitchFamily="49" charset="-122"/>
              </a:rPr>
              <a:t>  </a:t>
            </a:r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转诊须知</a:t>
            </a:r>
            <a:endParaRPr lang="zh-CN" altLang="en-US" dirty="0"/>
          </a:p>
        </p:txBody>
      </p:sp>
      <p:sp>
        <p:nvSpPr>
          <p:cNvPr id="10" name="内容占位符 9"/>
          <p:cNvSpPr>
            <a:spLocks noGrp="1"/>
          </p:cNvSpPr>
          <p:nvPr>
            <p:ph type="body" orient="vert" idx="4294967295"/>
          </p:nvPr>
        </p:nvSpPr>
        <p:spPr>
          <a:xfrm>
            <a:off x="457200" y="1340768"/>
            <a:ext cx="7772400" cy="4495800"/>
          </a:xfrm>
        </p:spPr>
        <p:txBody>
          <a:bodyPr/>
          <a:lstStyle/>
          <a:p>
            <a:pPr>
              <a:buNone/>
            </a:pPr>
            <a:r>
              <a:rPr lang="zh-CN" altLang="en-US" sz="3200" dirty="0">
                <a:latin typeface="楷体_GB2312" pitchFamily="49" charset="-122"/>
                <a:ea typeface="楷体_GB2312" pitchFamily="49" charset="-122"/>
              </a:rPr>
              <a:t> 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、必须经医务室转诊，方可到协和医院就医。根据需要转诊单可提前开具但一律不补转诊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单，急诊不需要转诊。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 2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、口腔科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、中医科、理疗科不转诊</a:t>
            </a:r>
            <a:r>
              <a:rPr lang="zh-CN" altLang="en-US" dirty="0" smtClean="0">
                <a:latin typeface="楷体_GB2312" pitchFamily="49" charset="-122"/>
                <a:ea typeface="楷体_GB2312" pitchFamily="49" charset="-122"/>
              </a:rPr>
              <a:t>。</a:t>
            </a:r>
            <a:endParaRPr lang="en-US" altLang="zh-CN" dirty="0" smtClean="0">
              <a:latin typeface="楷体_GB2312" pitchFamily="49" charset="-122"/>
              <a:ea typeface="楷体_GB2312" pitchFamily="49" charset="-122"/>
            </a:endParaRPr>
          </a:p>
          <a:p>
            <a:pPr>
              <a:buNone/>
            </a:pPr>
            <a:r>
              <a:rPr lang="en-US" altLang="zh-CN" dirty="0" smtClean="0">
                <a:latin typeface="+mn-ea"/>
                <a:ea typeface="楷体_GB2312" pitchFamily="49" charset="-122"/>
              </a:rPr>
              <a:t> </a:t>
            </a:r>
            <a:r>
              <a:rPr lang="en-US" altLang="zh-CN" b="1" dirty="0">
                <a:latin typeface="+mn-ea"/>
                <a:ea typeface="楷体_GB2312" pitchFamily="49" charset="-122"/>
              </a:rPr>
              <a:t>3</a:t>
            </a:r>
            <a:r>
              <a:rPr lang="zh-CN" altLang="en-US" b="1" dirty="0" smtClean="0">
                <a:latin typeface="+mn-ea"/>
                <a:ea typeface="楷体_GB2312" pitchFamily="49" charset="-122"/>
              </a:rPr>
              <a:t>、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寒暑假期间在院校办公室开具转诊</a:t>
            </a:r>
            <a:r>
              <a:rPr lang="zh-CN" altLang="en-US" b="1" dirty="0" smtClean="0">
                <a:latin typeface="宋体" panose="02010600030101010101" pitchFamily="2" charset="-122"/>
                <a:ea typeface="宋体" panose="02010600030101010101" pitchFamily="2" charset="-122"/>
              </a:rPr>
              <a:t>单</a:t>
            </a:r>
            <a:r>
              <a:rPr lang="zh-CN" altLang="en-US" b="1" dirty="0" smtClean="0">
                <a:latin typeface="+mn-ea"/>
                <a:ea typeface="楷体_GB2312" pitchFamily="49" charset="-122"/>
              </a:rPr>
              <a:t>。</a:t>
            </a:r>
            <a:endParaRPr lang="en-US" altLang="zh-CN" b="1" dirty="0">
              <a:latin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传染病防治</a:t>
            </a:r>
            <a:endParaRPr lang="zh-CN" altLang="en-US" dirty="0">
              <a:latin typeface="+mj-ea"/>
            </a:endParaRPr>
          </a:p>
        </p:txBody>
      </p:sp>
      <p:sp>
        <p:nvSpPr>
          <p:cNvPr id="5017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pPr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、常见传染病包括水痘、肺结核、麻疹、流感、菌痢等。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、日常防护：通风及环境卫生、 饮食卫生、各类传染病防护知识学习、疫苗接种。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、感染处理：上报、隔离、治疗、复课。</a:t>
            </a:r>
            <a:endParaRPr lang="en-US" altLang="zh-CN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buNone/>
            </a:pP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北京协和医学院突发公共卫生事件应急预案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《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北京协和医学院传染病防治及疫情报告制度</a:t>
            </a:r>
            <a:r>
              <a:rPr lang="en-US" altLang="zh-CN" b="1" dirty="0">
                <a:latin typeface="宋体" panose="02010600030101010101" pitchFamily="2" charset="-122"/>
                <a:ea typeface="宋体" panose="02010600030101010101" pitchFamily="2" charset="-122"/>
              </a:rPr>
              <a:t>》</a:t>
            </a:r>
            <a:r>
              <a:rPr lang="zh-CN" altLang="en-US" b="1" dirty="0">
                <a:latin typeface="宋体" panose="02010600030101010101" pitchFamily="2" charset="-122"/>
                <a:ea typeface="宋体" panose="02010600030101010101" pitchFamily="2" charset="-122"/>
              </a:rPr>
              <a:t>。</a:t>
            </a:r>
            <a:endParaRPr lang="zh-CN" altLang="en-US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CN" dirty="0">
              <a:latin typeface="+mn-ea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学生因病休学复课管理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/>
              <a:t>休学：本人申请并填写因病休学申请表，持指定医院（北京协和医院或专科医院）就诊病历及诊断证明，到医务室签章。</a:t>
            </a:r>
            <a:endParaRPr lang="en-US" altLang="zh-CN" b="1" dirty="0"/>
          </a:p>
          <a:p>
            <a:pPr marL="0" indent="0">
              <a:buNone/>
            </a:pPr>
            <a:endParaRPr lang="en-US" altLang="zh-CN" b="1" dirty="0"/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/>
              <a:t>复学：学生本人应于休学期满前提交复学申请，携指定医院诊断证明到校医室盖章。</a:t>
            </a:r>
            <a:endParaRPr lang="zh-CN" altLang="en-US" b="1" dirty="0"/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公费医疗管理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3600" b="1" dirty="0">
                <a:latin typeface="+mn-ea"/>
              </a:rPr>
              <a:t>中国协和医科大学文件</a:t>
            </a:r>
            <a:endParaRPr lang="zh-CN" altLang="en-US" sz="3600" b="1" dirty="0"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3600" b="1" dirty="0">
                <a:latin typeface="+mn-ea"/>
              </a:rPr>
              <a:t>   </a:t>
            </a:r>
            <a:endParaRPr lang="zh-CN" altLang="en-US" sz="3600" b="1" dirty="0">
              <a:latin typeface="+mn-ea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zh-CN" altLang="en-US" sz="3600" b="1" dirty="0">
                <a:latin typeface="+mn-ea"/>
              </a:rPr>
              <a:t>    医科办发</a:t>
            </a:r>
            <a:r>
              <a:rPr lang="en-US" altLang="zh-CN" sz="3600" b="1" dirty="0">
                <a:latin typeface="+mn-ea"/>
              </a:rPr>
              <a:t>[2005]394</a:t>
            </a:r>
            <a:r>
              <a:rPr lang="zh-CN" altLang="en-US" sz="3600" b="1" dirty="0">
                <a:latin typeface="+mn-ea"/>
              </a:rPr>
              <a:t>号文件</a:t>
            </a:r>
            <a:endParaRPr lang="zh-CN" altLang="en-US" sz="3600" dirty="0">
              <a:latin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3799" y="548680"/>
            <a:ext cx="8229600" cy="1295400"/>
          </a:xfrm>
        </p:spPr>
        <p:txBody>
          <a:bodyPr/>
          <a:lstStyle/>
          <a:p>
            <a:pPr eaLnBrk="1" hangingPunct="1"/>
            <a:r>
              <a:rPr lang="zh-CN" altLang="en-US" dirty="0"/>
              <a:t>京外所院研究生就医医院名单</a:t>
            </a:r>
            <a:br>
              <a:rPr lang="zh-CN" altLang="en-US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皮肤病研究所</a:t>
            </a:r>
            <a:r>
              <a:rPr lang="en-US" altLang="zh-CN" b="1" dirty="0">
                <a:latin typeface="+mn-ea"/>
              </a:rPr>
              <a:t>----</a:t>
            </a:r>
            <a:r>
              <a:rPr lang="zh-CN" altLang="en-US" b="1" dirty="0">
                <a:latin typeface="+mn-ea"/>
              </a:rPr>
              <a:t>南京市鼓楼医院</a:t>
            </a:r>
            <a:endParaRPr lang="zh-CN" altLang="en-US" b="1" dirty="0">
              <a:latin typeface="+mn-ea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天津放射所</a:t>
            </a:r>
            <a:r>
              <a:rPr lang="en-US" altLang="zh-CN" b="1" dirty="0">
                <a:latin typeface="+mn-ea"/>
              </a:rPr>
              <a:t>----</a:t>
            </a:r>
            <a:r>
              <a:rPr lang="zh-CN" altLang="en-US" b="1" dirty="0">
                <a:latin typeface="+mn-ea"/>
              </a:rPr>
              <a:t>天津市第一中心医院</a:t>
            </a:r>
            <a:endParaRPr lang="en-US" altLang="zh-CN" b="1" dirty="0">
              <a:latin typeface="+mn-ea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天津生物医学工程所</a:t>
            </a:r>
            <a:r>
              <a:rPr lang="en-US" altLang="zh-CN" b="1" dirty="0">
                <a:latin typeface="+mn-ea"/>
              </a:rPr>
              <a:t>---</a:t>
            </a:r>
            <a:r>
              <a:rPr lang="zh-CN" altLang="en-US" b="1" dirty="0">
                <a:latin typeface="+mn-ea"/>
              </a:rPr>
              <a:t>天津市第一中心医院</a:t>
            </a:r>
            <a:endParaRPr lang="zh-CN" altLang="en-US" b="1" dirty="0">
              <a:latin typeface="+mn-ea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天津血液病研究所</a:t>
            </a:r>
            <a:r>
              <a:rPr lang="en-US" altLang="zh-CN" b="1" dirty="0">
                <a:latin typeface="+mn-ea"/>
              </a:rPr>
              <a:t>---</a:t>
            </a:r>
            <a:r>
              <a:rPr lang="zh-CN" altLang="en-US" b="1" dirty="0">
                <a:latin typeface="+mn-ea"/>
              </a:rPr>
              <a:t>天津医大总医院</a:t>
            </a:r>
            <a:endParaRPr lang="zh-CN" altLang="en-US" b="1" dirty="0">
              <a:latin typeface="+mn-ea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+mn-ea"/>
              </a:rPr>
              <a:t>成都输血所</a:t>
            </a:r>
            <a:r>
              <a:rPr lang="en-US" altLang="zh-CN" b="1" dirty="0">
                <a:latin typeface="+mn-ea"/>
              </a:rPr>
              <a:t>-----</a:t>
            </a:r>
            <a:r>
              <a:rPr lang="zh-CN" altLang="en-US" b="1" dirty="0">
                <a:latin typeface="+mn-ea"/>
              </a:rPr>
              <a:t>成都理工大学医院</a:t>
            </a:r>
            <a:endParaRPr lang="zh-CN" altLang="en-US" b="1" dirty="0">
              <a:latin typeface="+mn-ea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zh-CN" altLang="en-US" b="1" dirty="0"/>
              <a:t>昆明生物所</a:t>
            </a:r>
            <a:r>
              <a:rPr lang="en-US" altLang="zh-CN" b="1" dirty="0">
                <a:latin typeface="+mn-ea"/>
              </a:rPr>
              <a:t>----</a:t>
            </a:r>
            <a:r>
              <a:rPr lang="zh-CN" altLang="en-US" b="1" dirty="0"/>
              <a:t>昆明医学院第一附属医院</a:t>
            </a:r>
            <a:endParaRPr lang="zh-CN" altLang="en-US" b="1" dirty="0"/>
          </a:p>
          <a:p>
            <a:pPr marL="0" indent="0">
              <a:buNone/>
            </a:pPr>
            <a:endParaRPr lang="zh-CN" altLang="en-US" b="1" dirty="0">
              <a:latin typeface="+mn-ea"/>
            </a:endParaRPr>
          </a:p>
          <a:p>
            <a:pPr>
              <a:buFont typeface="Arial" panose="020B0604020202020204" pitchFamily="34" charset="0"/>
              <a:buChar char="•"/>
            </a:pPr>
            <a:endParaRPr lang="zh-CN" alt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theme/theme1.xml><?xml version="1.0" encoding="utf-8"?>
<a:theme xmlns:a="http://schemas.openxmlformats.org/drawingml/2006/main" name="默认设计模板">
  <a:themeElements>
    <a:clrScheme name="">
      <a:dk1>
        <a:srgbClr val="0000CC"/>
      </a:dk1>
      <a:lt1>
        <a:srgbClr val="FFFFFF"/>
      </a:lt1>
      <a:dk2>
        <a:srgbClr val="FF0000"/>
      </a:dk2>
      <a:lt2>
        <a:srgbClr val="808080"/>
      </a:lt2>
      <a:accent1>
        <a:srgbClr val="FFCC66"/>
      </a:accent1>
      <a:accent2>
        <a:srgbClr val="CC00CC"/>
      </a:accent2>
      <a:accent3>
        <a:srgbClr val="FFFFFF"/>
      </a:accent3>
      <a:accent4>
        <a:srgbClr val="0000AE"/>
      </a:accent4>
      <a:accent5>
        <a:srgbClr val="FFE2B8"/>
      </a:accent5>
      <a:accent6>
        <a:srgbClr val="B900B9"/>
      </a:accent6>
      <a:hlink>
        <a:srgbClr val="008000"/>
      </a:hlink>
      <a:folHlink>
        <a:srgbClr val="C0C0C0"/>
      </a:folHlink>
    </a:clrScheme>
    <a:fontScheme name="默认设计模板">
      <a:majorFont>
        <a:latin typeface="Arial"/>
        <a:ea typeface="楷体_GB2312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CC"/>
        </a:solidFill>
        <a:ln w="9525">
          <a:solidFill>
            <a:srgbClr val="006699"/>
          </a:solidFill>
          <a:miter lim="800000"/>
        </a:ln>
      </a:spPr>
      <a:bodyPr/>
      <a:lstStyle>
        <a:defPPr marL="262255" indent="-262255" eaLnBrk="0" hangingPunct="0">
          <a:lnSpc>
            <a:spcPct val="150000"/>
          </a:lnSpc>
          <a:buFont typeface="Arial" panose="020B0604020202020204" pitchFamily="34" charset="0"/>
          <a:buChar char="•"/>
          <a:defRPr sz="2000" b="1">
            <a:solidFill>
              <a:schemeClr val="hlink"/>
            </a:solidFill>
            <a:latin typeface="楷体_GB2312" pitchFamily="49" charset="-122"/>
            <a:ea typeface="楷体_GB2312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7C80">
            <a:alpha val="63000"/>
          </a:srgbClr>
        </a:solidFill>
        <a:ln w="19050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2"/>
          </a:buClr>
          <a:buSzTx/>
          <a:buFontTx/>
          <a:buBlip>
            <a:blip xmlns:r="http://schemas.openxmlformats.org/officeDocument/2006/relationships" r:embed="rId1"/>
          </a:buBlip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1848</Words>
  <Application>WPS 演示</Application>
  <PresentationFormat>全屏显示(4:3)</PresentationFormat>
  <Paragraphs>143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32" baseType="lpstr">
      <vt:lpstr>Arial</vt:lpstr>
      <vt:lpstr>宋体</vt:lpstr>
      <vt:lpstr>Wingdings</vt:lpstr>
      <vt:lpstr>楷体_GB2312</vt:lpstr>
      <vt:lpstr>新宋体</vt:lpstr>
      <vt:lpstr>黑体</vt:lpstr>
      <vt:lpstr>微软雅黑</vt:lpstr>
      <vt:lpstr>Arial Unicode MS</vt:lpstr>
      <vt:lpstr>Book Antiqua</vt:lpstr>
      <vt:lpstr>华文新魏</vt:lpstr>
      <vt:lpstr>默认设计模板</vt:lpstr>
      <vt:lpstr>PBrush</vt:lpstr>
      <vt:lpstr>PowerPoint 演示文稿</vt:lpstr>
      <vt:lpstr>内容</vt:lpstr>
      <vt:lpstr>医务室概况</vt:lpstr>
      <vt:lpstr>学生就医须知</vt:lpstr>
      <vt:lpstr>  转诊须知</vt:lpstr>
      <vt:lpstr>传染病防治</vt:lpstr>
      <vt:lpstr>学生因病休学复课管理</vt:lpstr>
      <vt:lpstr>公费医疗管理</vt:lpstr>
      <vt:lpstr>京外所院研究生就医医院名单 </vt:lpstr>
      <vt:lpstr>公费医疗管理-----就医管理</vt:lpstr>
      <vt:lpstr>公费医疗管理-----就医管理</vt:lpstr>
      <vt:lpstr>医疗费用报销</vt:lpstr>
      <vt:lpstr>不予报销的情况</vt:lpstr>
      <vt:lpstr>不予报销的情况</vt:lpstr>
      <vt:lpstr>住院费用报销相关规定</vt:lpstr>
      <vt:lpstr>特殊情况报销规定</vt:lpstr>
      <vt:lpstr>住院费用报销流程</vt:lpstr>
      <vt:lpstr>报 销 期 限</vt:lpstr>
      <vt:lpstr>公费医疗报销联系人：马芳芳  联系电话：65105996 </vt:lpstr>
      <vt:lpstr>PowerPoint 演示文稿</vt:lpstr>
    </vt:vector>
  </TitlesOfParts>
  <Company>www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2002 MKT Plan  For Rocephin Pediatric</dc:title>
  <dc:creator>Li Jingnan</dc:creator>
  <cp:lastModifiedBy>一一</cp:lastModifiedBy>
  <cp:revision>1083</cp:revision>
  <dcterms:created xsi:type="dcterms:W3CDTF">2001-10-14T16:23:00Z</dcterms:created>
  <dcterms:modified xsi:type="dcterms:W3CDTF">2020-11-16T06:32:32Z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